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matic SC" pitchFamily="2" charset="-79"/>
      <p:regular r:id="rId18"/>
      <p:bold r:id="rId19"/>
    </p:embeddedFont>
    <p:embeddedFont>
      <p:font typeface="Source Code Pro" panose="020B0509030403020204" pitchFamily="49"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9"/>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3-8B67-BF40-901E-DFEC401013AA}"/>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B67-BF40-901E-DFEC401013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8B67-BF40-901E-DFEC401013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8B67-BF40-901E-DFEC401013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8B67-BF40-901E-DFEC401013AA}"/>
              </c:ext>
            </c:extLst>
          </c:dPt>
          <c:dLbls>
            <c:dLbl>
              <c:idx val="0"/>
              <c:layout>
                <c:manualLayout>
                  <c:x val="1.7806267806267807E-3"/>
                  <c:y val="-1.082274139187271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B67-BF40-901E-DFEC401013AA}"/>
                </c:ext>
              </c:extLst>
            </c:dLbl>
            <c:dLbl>
              <c:idx val="2"/>
              <c:layout>
                <c:manualLayout>
                  <c:x val="0"/>
                  <c:y val="-2.7056853479681797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B67-BF40-901E-DFEC401013AA}"/>
                </c:ext>
              </c:extLst>
            </c:dLbl>
            <c:dLbl>
              <c:idx val="3"/>
              <c:layout>
                <c:manualLayout>
                  <c:x val="-0.21723646723646722"/>
                  <c:y val="-0.1758695476179316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B67-BF40-901E-DFEC401013AA}"/>
                </c:ext>
              </c:extLst>
            </c:dLbl>
            <c:dLbl>
              <c:idx val="4"/>
              <c:layout>
                <c:manualLayout>
                  <c:x val="-1.2464387464387465E-2"/>
                  <c:y val="-1.082274139187271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8B67-BF40-901E-DFEC401013AA}"/>
                </c:ext>
              </c:extLst>
            </c:dLbl>
            <c:spPr>
              <a:noFill/>
              <a:ln>
                <a:noFill/>
              </a:ln>
              <a:effectLst/>
            </c:spPr>
            <c:txPr>
              <a:bodyPr rot="0" spcFirstLastPara="1" vertOverflow="overflow" horzOverflow="overflow" vert="horz" wrap="square" lIns="38100" tIns="19050" rIns="38100" bIns="19050" anchor="ctr" anchorCtr="1">
                <a:spAutoFit/>
              </a:bodyPr>
              <a:lstStyle/>
              <a:p>
                <a:pPr>
                  <a:defRPr sz="1300" b="1" i="0" u="none" strike="noStrike" kern="1200" baseline="0">
                    <a:solidFill>
                      <a:schemeClr val="accen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accent1"/>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Ingredients</c:v>
                </c:pt>
                <c:pt idx="1">
                  <c:v>Equipment</c:v>
                </c:pt>
                <c:pt idx="2">
                  <c:v>Truck</c:v>
                </c:pt>
                <c:pt idx="3">
                  <c:v>Advertising</c:v>
                </c:pt>
                <c:pt idx="4">
                  <c:v>Employees</c:v>
                </c:pt>
              </c:strCache>
            </c:strRef>
          </c:cat>
          <c:val>
            <c:numRef>
              <c:f>Sheet1!$B$2:$B$6</c:f>
              <c:numCache>
                <c:formatCode>#,##0</c:formatCode>
                <c:ptCount val="5"/>
                <c:pt idx="0">
                  <c:v>3000</c:v>
                </c:pt>
                <c:pt idx="1">
                  <c:v>3200</c:v>
                </c:pt>
                <c:pt idx="2">
                  <c:v>2000</c:v>
                </c:pt>
                <c:pt idx="3" formatCode="General">
                  <c:v>500</c:v>
                </c:pt>
                <c:pt idx="4" formatCode="General">
                  <c:v>936</c:v>
                </c:pt>
              </c:numCache>
            </c:numRef>
          </c:val>
          <c:extLst>
            <c:ext xmlns:c16="http://schemas.microsoft.com/office/drawing/2014/chart" uri="{C3380CC4-5D6E-409C-BE32-E72D297353CC}">
              <c16:uniqueId val="{00000000-8B67-BF40-901E-DFEC401013AA}"/>
            </c:ext>
          </c:extLst>
        </c:ser>
        <c:dLbls>
          <c:showLegendKey val="0"/>
          <c:showVal val="0"/>
          <c:showCatName val="0"/>
          <c:showSerName val="0"/>
          <c:showPercent val="0"/>
          <c:showBubbleSize val="0"/>
          <c:showLeaderLines val="1"/>
        </c:dLbls>
        <c:firstSliceAng val="0"/>
        <c:holeSize val="4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31749df9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31749df9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d50096048_1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d50096048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d50096048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d50096048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d50096048_1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d50096048_1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d50096048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d50096048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d50095dd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d50095dd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d50096048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d50096048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d50096048_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d50096048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31749df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31749df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31749df9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31749df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31749df9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31749df9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31749df9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31749df9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31749df9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31749df9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31749df9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31749df9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6FA8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Envy Bubble Tea &amp; Smoothies</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Sean Snider, Sydney Vargas, and Joshua Treadway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Experience: Enjoyment</a:t>
            </a:r>
            <a:endParaRPr/>
          </a:p>
        </p:txBody>
      </p:sp>
      <p:sp>
        <p:nvSpPr>
          <p:cNvPr id="116" name="Google Shape;116;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Next to our food truck we have set up a few standing tables. We made sure to have them under umbrellas because of the heat and sun that we expect from Phoenix. </a:t>
            </a:r>
            <a:endParaRPr/>
          </a:p>
          <a:p>
            <a:pPr marL="457200" lvl="0" indent="-342900" algn="l" rtl="0">
              <a:spcBef>
                <a:spcPts val="0"/>
              </a:spcBef>
              <a:spcAft>
                <a:spcPts val="0"/>
              </a:spcAft>
              <a:buSzPts val="1800"/>
              <a:buChar char="-"/>
            </a:pPr>
            <a:r>
              <a:rPr lang="en"/>
              <a:t>We also anticipate that people may want to get their refreshing beverage and be on their way.</a:t>
            </a:r>
            <a:endParaRPr/>
          </a:p>
          <a:p>
            <a:pPr marL="457200" lvl="0" indent="-342900" algn="l" rtl="0">
              <a:spcBef>
                <a:spcPts val="0"/>
              </a:spcBef>
              <a:spcAft>
                <a:spcPts val="0"/>
              </a:spcAft>
              <a:buSzPts val="1800"/>
              <a:buChar char="-"/>
            </a:pPr>
            <a:r>
              <a:rPr lang="en"/>
              <a:t>It is our hope that wherever we set up shop, there will be ample space for customers to picnic if they so choose.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Flyers</a:t>
            </a:r>
            <a:endParaRPr/>
          </a:p>
        </p:txBody>
      </p:sp>
      <p:sp>
        <p:nvSpPr>
          <p:cNvPr id="122" name="Google Shape;122;p23"/>
          <p:cNvSpPr txBox="1">
            <a:spLocks noGrp="1"/>
          </p:cNvSpPr>
          <p:nvPr>
            <p:ph type="body" idx="1"/>
          </p:nvPr>
        </p:nvSpPr>
        <p:spPr>
          <a:xfrm>
            <a:off x="5043875" y="715088"/>
            <a:ext cx="2853600" cy="356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This flyer will be distributed around Phoenix, Arizona, and posted on our several social media platforms.</a:t>
            </a:r>
            <a:endParaRPr/>
          </a:p>
        </p:txBody>
      </p:sp>
      <p:pic>
        <p:nvPicPr>
          <p:cNvPr id="123" name="Google Shape;123;p23"/>
          <p:cNvPicPr preferRelativeResize="0"/>
          <p:nvPr/>
        </p:nvPicPr>
        <p:blipFill>
          <a:blip r:embed="rId3">
            <a:alphaModFix/>
          </a:blip>
          <a:stretch>
            <a:fillRect/>
          </a:stretch>
        </p:blipFill>
        <p:spPr>
          <a:xfrm>
            <a:off x="1429400" y="462825"/>
            <a:ext cx="2853648" cy="4410575"/>
          </a:xfrm>
          <a:prstGeom prst="rect">
            <a:avLst/>
          </a:prstGeom>
          <a:noFill/>
          <a:ln>
            <a:noFill/>
          </a:ln>
        </p:spPr>
      </p:pic>
      <p:pic>
        <p:nvPicPr>
          <p:cNvPr id="124" name="Google Shape;124;p23"/>
          <p:cNvPicPr preferRelativeResize="0"/>
          <p:nvPr/>
        </p:nvPicPr>
        <p:blipFill>
          <a:blip r:embed="rId4">
            <a:alphaModFix/>
          </a:blip>
          <a:stretch>
            <a:fillRect/>
          </a:stretch>
        </p:blipFill>
        <p:spPr>
          <a:xfrm>
            <a:off x="3752871" y="4386171"/>
            <a:ext cx="435175" cy="43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Flyers</a:t>
            </a:r>
            <a:endParaRPr/>
          </a:p>
        </p:txBody>
      </p:sp>
      <p:sp>
        <p:nvSpPr>
          <p:cNvPr id="130" name="Google Shape;130;p24"/>
          <p:cNvSpPr txBox="1">
            <a:spLocks noGrp="1"/>
          </p:cNvSpPr>
          <p:nvPr>
            <p:ph type="body" idx="1"/>
          </p:nvPr>
        </p:nvSpPr>
        <p:spPr>
          <a:xfrm>
            <a:off x="5013900" y="968800"/>
            <a:ext cx="3818400" cy="3600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This flyer will be distributed around Phoenix, Arizona, and posted on our several social media platforms.</a:t>
            </a:r>
            <a:endParaRPr/>
          </a:p>
        </p:txBody>
      </p:sp>
      <p:pic>
        <p:nvPicPr>
          <p:cNvPr id="131" name="Google Shape;131;p24"/>
          <p:cNvPicPr preferRelativeResize="0"/>
          <p:nvPr/>
        </p:nvPicPr>
        <p:blipFill>
          <a:blip r:embed="rId3">
            <a:alphaModFix/>
          </a:blip>
          <a:stretch>
            <a:fillRect/>
          </a:stretch>
        </p:blipFill>
        <p:spPr>
          <a:xfrm>
            <a:off x="1295949" y="224850"/>
            <a:ext cx="3138377" cy="4850650"/>
          </a:xfrm>
          <a:prstGeom prst="rect">
            <a:avLst/>
          </a:prstGeom>
          <a:noFill/>
          <a:ln>
            <a:noFill/>
          </a:ln>
        </p:spPr>
      </p:pic>
      <p:pic>
        <p:nvPicPr>
          <p:cNvPr id="132" name="Google Shape;132;p24"/>
          <p:cNvPicPr preferRelativeResize="0"/>
          <p:nvPr/>
        </p:nvPicPr>
        <p:blipFill>
          <a:blip r:embed="rId4">
            <a:alphaModFix/>
          </a:blip>
          <a:stretch>
            <a:fillRect/>
          </a:stretch>
        </p:blipFill>
        <p:spPr>
          <a:xfrm>
            <a:off x="3847546" y="4512396"/>
            <a:ext cx="435175" cy="435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Budget</a:t>
            </a:r>
            <a:endParaRPr dirty="0"/>
          </a:p>
        </p:txBody>
      </p:sp>
      <p:sp>
        <p:nvSpPr>
          <p:cNvPr id="138" name="Google Shape;138;p25"/>
          <p:cNvSpPr txBox="1">
            <a:spLocks noGrp="1"/>
          </p:cNvSpPr>
          <p:nvPr>
            <p:ph type="body" idx="1"/>
          </p:nvPr>
        </p:nvSpPr>
        <p:spPr>
          <a:xfrm>
            <a:off x="311700" y="1228675"/>
            <a:ext cx="3005658"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 Our budget total came out to $9,636.</a:t>
            </a:r>
          </a:p>
          <a:p>
            <a:pPr marL="0" lvl="0" indent="0" algn="l" rtl="0">
              <a:spcBef>
                <a:spcPts val="0"/>
              </a:spcBef>
              <a:spcAft>
                <a:spcPts val="1200"/>
              </a:spcAft>
              <a:buNone/>
            </a:pPr>
            <a:r>
              <a:rPr lang="en-US" dirty="0"/>
              <a:t>- We are able to save costs by buying ingredients in bulk and operating the social media ourselves. </a:t>
            </a:r>
            <a:endParaRPr dirty="0"/>
          </a:p>
        </p:txBody>
      </p:sp>
      <p:graphicFrame>
        <p:nvGraphicFramePr>
          <p:cNvPr id="2" name="Chart 1">
            <a:extLst>
              <a:ext uri="{FF2B5EF4-FFF2-40B4-BE49-F238E27FC236}">
                <a16:creationId xmlns:a16="http://schemas.microsoft.com/office/drawing/2014/main" id="{04C5FC48-52B8-D846-9378-575C928C34B0}"/>
              </a:ext>
            </a:extLst>
          </p:cNvPr>
          <p:cNvGraphicFramePr/>
          <p:nvPr>
            <p:extLst>
              <p:ext uri="{D42A27DB-BD31-4B8C-83A1-F6EECF244321}">
                <p14:modId xmlns:p14="http://schemas.microsoft.com/office/powerpoint/2010/main" val="4180895241"/>
              </p:ext>
            </p:extLst>
          </p:nvPr>
        </p:nvGraphicFramePr>
        <p:xfrm>
          <a:off x="2098156" y="576859"/>
          <a:ext cx="7132320" cy="46938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Marketing Campaign</a:t>
            </a:r>
            <a:endParaRPr/>
          </a:p>
          <a:p>
            <a:pPr marL="0" lvl="0" indent="0" algn="l" rtl="0">
              <a:spcBef>
                <a:spcPts val="0"/>
              </a:spcBef>
              <a:spcAft>
                <a:spcPts val="0"/>
              </a:spcAft>
              <a:buNone/>
            </a:pPr>
            <a:endParaRPr/>
          </a:p>
        </p:txBody>
      </p:sp>
      <p:sp>
        <p:nvSpPr>
          <p:cNvPr id="144" name="Google Shape;144;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Envy Bubble Tea &amp; Smoothies would have several social media platforms such as Instagram, Twitter, and Facebook. </a:t>
            </a:r>
            <a:endParaRPr/>
          </a:p>
          <a:p>
            <a:pPr marL="457200" lvl="0" indent="-342900" algn="l" rtl="0">
              <a:spcBef>
                <a:spcPts val="0"/>
              </a:spcBef>
              <a:spcAft>
                <a:spcPts val="0"/>
              </a:spcAft>
              <a:buSzPts val="1800"/>
              <a:buChar char="●"/>
            </a:pPr>
            <a:r>
              <a:rPr lang="en"/>
              <a:t>Both Flyers that were made would be posted on these platforms to get the word out about Envy Tea &amp; Smoothies.</a:t>
            </a:r>
            <a:endParaRPr/>
          </a:p>
        </p:txBody>
      </p:sp>
      <p:pic>
        <p:nvPicPr>
          <p:cNvPr id="145" name="Google Shape;145;p26"/>
          <p:cNvPicPr preferRelativeResize="0"/>
          <p:nvPr/>
        </p:nvPicPr>
        <p:blipFill>
          <a:blip r:embed="rId3">
            <a:alphaModFix/>
            <a:extLst>
              <a:ext uri="{BEBA8EAE-BF5A-486C-A8C5-ECC9F3942E4B}">
                <a14:imgProps xmlns:a14="http://schemas.microsoft.com/office/drawing/2010/main">
                  <a14:imgLayer r:embed="rId4">
                    <a14:imgEffect>
                      <a14:backgroundRemoval t="9091" b="88312" l="3659" r="95427">
                        <a14:foregroundMark x1="16768" y1="47403" x2="16768" y2="47403"/>
                        <a14:foregroundMark x1="4065" y1="43506" x2="4268" y2="46104"/>
                        <a14:foregroundMark x1="3963" y1="42208" x2="4065" y2="43506"/>
                        <a14:foregroundMark x1="3963" y1="54545" x2="3963" y2="54545"/>
                        <a14:foregroundMark x1="3963" y1="62338" x2="3963" y2="62338"/>
                        <a14:foregroundMark x1="5793" y1="74026" x2="5793" y2="74026"/>
                        <a14:foregroundMark x1="14939" y1="79221" x2="14939" y2="79221"/>
                        <a14:foregroundMark x1="32012" y1="48052" x2="32012" y2="48052"/>
                        <a14:foregroundMark x1="32012" y1="63636" x2="32012" y2="63636"/>
                        <a14:foregroundMark x1="22866" y1="79221" x2="22866" y2="79221"/>
                        <a14:foregroundMark x1="32012" y1="34416" x2="32012" y2="34416"/>
                        <a14:foregroundMark x1="25610" y1="20130" x2="25610" y2="20130"/>
                        <a14:foregroundMark x1="49695" y1="40909" x2="49695" y2="40909"/>
                        <a14:foregroundMark x1="55488" y1="37662" x2="55488" y2="37662"/>
                        <a14:foregroundMark x1="62500" y1="26623" x2="62500" y2="26623"/>
                        <a14:foregroundMark x1="85061" y1="53247" x2="85061" y2="53247"/>
                        <a14:foregroundMark x1="80793" y1="50000" x2="85366" y2="45455"/>
                        <a14:foregroundMark x1="74390" y1="63636" x2="74390" y2="63636"/>
                        <a14:foregroundMark x1="89329" y1="37662" x2="89329" y2="37662"/>
                        <a14:foregroundMark x1="4573" y1="30519" x2="4573" y2="30519"/>
                        <a14:foregroundMark x1="59451" y1="47403" x2="59451" y2="47403"/>
                        <a14:foregroundMark x1="68902" y1="27273" x2="68902" y2="27273"/>
                        <a14:foregroundMark x1="67683" y1="34416" x2="67683" y2="34416"/>
                        <a14:foregroundMark x1="67683" y1="39610" x2="67683" y2="39610"/>
                        <a14:foregroundMark x1="67683" y1="54545" x2="67683" y2="54545"/>
                        <a14:foregroundMark x1="69207" y1="74675" x2="69207" y2="74675"/>
                        <a14:foregroundMark x1="68293" y1="70130" x2="68293" y2="70130"/>
                        <a14:foregroundMark x1="67683" y1="62338" x2="67683" y2="62338"/>
                        <a14:foregroundMark x1="67683" y1="66883" x2="67683" y2="66883"/>
                        <a14:foregroundMark x1="75305" y1="79221" x2="75305" y2="79221"/>
                        <a14:foregroundMark x1="73171" y1="79221" x2="73171" y2="79221"/>
                        <a14:foregroundMark x1="71646" y1="78571" x2="71646" y2="78571"/>
                        <a14:foregroundMark x1="85671" y1="79870" x2="85671" y2="79870"/>
                        <a14:foregroundMark x1="89329" y1="79221" x2="89329" y2="79221"/>
                        <a14:foregroundMark x1="92073" y1="77273" x2="92073" y2="77273"/>
                        <a14:foregroundMark x1="94207" y1="72078" x2="94207" y2="72078"/>
                        <a14:foregroundMark x1="95427" y1="64286" x2="95427" y2="64286"/>
                        <a14:foregroundMark x1="95122" y1="53896" x2="95122" y2="53896"/>
                        <a14:foregroundMark x1="95122" y1="44156" x2="95122" y2="44156"/>
                        <a14:foregroundMark x1="95122" y1="30519" x2="95122" y2="30519"/>
                        <a14:foregroundMark x1="92988" y1="24675" x2="92988" y2="24675"/>
                        <a14:foregroundMark x1="89634" y1="20779" x2="89634" y2="20779"/>
                        <a14:foregroundMark x1="85976" y1="20779" x2="85976" y2="20779"/>
                        <a14:foregroundMark x1="80183" y1="20779" x2="80183" y2="20779"/>
                        <a14:foregroundMark x1="75610" y1="20779" x2="75610" y2="20779"/>
                        <a14:foregroundMark x1="71951" y1="21429" x2="71951" y2="21429"/>
                        <a14:foregroundMark x1="78963" y1="79221" x2="78963" y2="79221"/>
                        <a14:foregroundMark x1="13415" y1="20130" x2="13415" y2="20130"/>
                        <a14:foregroundMark x1="70122" y1="24026" x2="70122" y2="24026"/>
                        <a14:backgroundMark x1="3049" y1="43506" x2="3049" y2="43506"/>
                        <a14:backgroundMark x1="3049" y1="54545" x2="3049" y2="54545"/>
                        <a14:backgroundMark x1="3049" y1="63636" x2="3049" y2="63636"/>
                        <a14:backgroundMark x1="31098" y1="62987" x2="31098" y2="62987"/>
                        <a14:backgroundMark x1="31098" y1="64935" x2="31098" y2="64935"/>
                        <a14:backgroundMark x1="31098" y1="48701" x2="31098" y2="48701"/>
                        <a14:backgroundMark x1="31098" y1="35714" x2="31098" y2="35714"/>
                        <a14:backgroundMark x1="3049" y1="41558" x2="3049" y2="41558"/>
                        <a14:backgroundMark x1="3049" y1="62338" x2="3049" y2="62338"/>
                        <a14:backgroundMark x1="57622" y1="75325" x2="57622" y2="75325"/>
                        <a14:backgroundMark x1="60061" y1="68182" x2="60061" y2="68182"/>
                        <a14:backgroundMark x1="60366" y1="64286" x2="60366" y2="64286"/>
                        <a14:backgroundMark x1="56098" y1="61039" x2="56098" y2="61039"/>
                        <a14:backgroundMark x1="50000" y1="46753" x2="50000" y2="46753"/>
                        <a14:backgroundMark x1="43902" y1="38312" x2="43902" y2="38312"/>
                        <a14:backgroundMark x1="38720" y1="32468" x2="38720" y2="32468"/>
                        <a14:backgroundMark x1="56402" y1="53247" x2="56402" y2="53247"/>
                        <a14:backgroundMark x1="43902" y1="61039" x2="43902" y2="61039"/>
                        <a14:backgroundMark x1="60976" y1="38312" x2="60976" y2="38312"/>
                        <a14:backgroundMark x1="78354" y1="29870" x2="85671" y2="27922"/>
                        <a14:backgroundMark x1="85671" y1="27922" x2="89329" y2="27922"/>
                        <a14:backgroundMark x1="80488" y1="74026" x2="89939" y2="64935"/>
                        <a14:backgroundMark x1="89939" y1="64935" x2="89939" y2="64935"/>
                        <a14:backgroundMark x1="85976" y1="70779" x2="85976" y2="70779"/>
                        <a14:backgroundMark x1="81098" y1="71429" x2="81098" y2="71429"/>
                        <a14:backgroundMark x1="74695" y1="67532" x2="75000" y2="66883"/>
                        <a14:backgroundMark x1="73476" y1="66883" x2="73780" y2="65584"/>
                        <a14:backgroundMark x1="74085" y1="61039" x2="74085" y2="61688"/>
                        <a14:backgroundMark x1="74085" y1="61688" x2="74085" y2="62338"/>
                        <a14:backgroundMark x1="73780" y1="64286" x2="73780" y2="64286"/>
                        <a14:backgroundMark x1="88720" y1="35714" x2="89329" y2="35714"/>
                        <a14:backgroundMark x1="89024" y1="36364" x2="89024" y2="36364"/>
                        <a14:backgroundMark x1="89024" y1="36364" x2="89634" y2="36364"/>
                        <a14:backgroundMark x1="74085" y1="46104" x2="74085" y2="46104"/>
                        <a14:backgroundMark x1="93293" y1="72727" x2="93293" y2="72727"/>
                        <a14:backgroundMark x1="93598" y1="72078" x2="93598" y2="72078"/>
                        <a14:backgroundMark x1="94512" y1="53896" x2="94512" y2="53896"/>
                        <a14:backgroundMark x1="94512" y1="53896" x2="94512" y2="53896"/>
                        <a14:backgroundMark x1="94512" y1="53896" x2="94512" y2="53896"/>
                        <a14:backgroundMark x1="94512" y1="53896" x2="94512" y2="53896"/>
                        <a14:backgroundMark x1="94512" y1="53896" x2="94512" y2="53896"/>
                        <a14:backgroundMark x1="94512" y1="53896" x2="94512" y2="53896"/>
                        <a14:backgroundMark x1="94512" y1="53896" x2="94512" y2="53896"/>
                        <a14:backgroundMark x1="94817" y1="53896" x2="94817" y2="53896"/>
                        <a14:backgroundMark x1="94512" y1="45455" x2="94512" y2="45455"/>
                        <a14:backgroundMark x1="94512" y1="45455" x2="94512" y2="45455"/>
                        <a14:backgroundMark x1="94817" y1="44805" x2="94817" y2="44805"/>
                        <a14:backgroundMark x1="68598" y1="75325" x2="68598" y2="75325"/>
                        <a14:backgroundMark x1="67988" y1="74675" x2="67988" y2="74675"/>
                        <a14:backgroundMark x1="67988" y1="74675" x2="67988" y2="74675"/>
                      </a14:backgroundRemoval>
                    </a14:imgEffect>
                  </a14:imgLayer>
                </a14:imgProps>
              </a:ext>
            </a:extLst>
          </a:blip>
          <a:stretch>
            <a:fillRect/>
          </a:stretch>
        </p:blipFill>
        <p:spPr>
          <a:xfrm>
            <a:off x="3070098" y="3147871"/>
            <a:ext cx="3003804" cy="14210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Marketing Campaign</a:t>
            </a:r>
            <a:endParaRPr/>
          </a:p>
        </p:txBody>
      </p:sp>
      <p:sp>
        <p:nvSpPr>
          <p:cNvPr id="151" name="Google Shape;151;p27"/>
          <p:cNvSpPr txBox="1">
            <a:spLocks noGrp="1"/>
          </p:cNvSpPr>
          <p:nvPr>
            <p:ph type="body" idx="1"/>
          </p:nvPr>
        </p:nvSpPr>
        <p:spPr>
          <a:xfrm>
            <a:off x="679850" y="1093850"/>
            <a:ext cx="4794900" cy="3351900"/>
          </a:xfrm>
          <a:prstGeom prst="rect">
            <a:avLst/>
          </a:prstGeom>
        </p:spPr>
        <p:txBody>
          <a:bodyPr spcFirstLastPara="1" wrap="square" lIns="91425" tIns="91425" rIns="91425" bIns="91425" anchor="t" anchorCtr="0">
            <a:normAutofit fontScale="70000" lnSpcReduction="20000"/>
          </a:bodyPr>
          <a:lstStyle/>
          <a:p>
            <a:pPr marL="457200" lvl="0" indent="-323530" algn="l" rtl="0">
              <a:spcBef>
                <a:spcPts val="1200"/>
              </a:spcBef>
              <a:spcAft>
                <a:spcPts val="0"/>
              </a:spcAft>
              <a:buSzPct val="100000"/>
              <a:buChar char="●"/>
            </a:pPr>
            <a:r>
              <a:rPr lang="en" sz="2135"/>
              <a:t>Jessica Alba is the celebrity influencer that is going to be the spokesperson for Envy Bubble Tea &amp; Smoothies. Jessica Alba is known to have a healthy lifestyle and is the perfect fit for our pop-up food truck. She would be posting Instagram photos and stories with our products. Since she has a big following on Instagram this would give our business a big boost for when we do open.</a:t>
            </a:r>
            <a:endParaRPr sz="2135"/>
          </a:p>
          <a:p>
            <a:pPr marL="0" lvl="0" indent="0" algn="l" rtl="0">
              <a:spcBef>
                <a:spcPts val="1200"/>
              </a:spcBef>
              <a:spcAft>
                <a:spcPts val="1200"/>
              </a:spcAft>
              <a:buNone/>
            </a:pPr>
            <a:endParaRPr/>
          </a:p>
        </p:txBody>
      </p:sp>
      <p:pic>
        <p:nvPicPr>
          <p:cNvPr id="152" name="Google Shape;152;p27"/>
          <p:cNvPicPr preferRelativeResize="0"/>
          <p:nvPr/>
        </p:nvPicPr>
        <p:blipFill>
          <a:blip r:embed="rId3">
            <a:alphaModFix/>
          </a:blip>
          <a:stretch>
            <a:fillRect/>
          </a:stretch>
        </p:blipFill>
        <p:spPr>
          <a:xfrm>
            <a:off x="5599718" y="1338994"/>
            <a:ext cx="3364450" cy="2465511"/>
          </a:xfrm>
          <a:prstGeom prst="rect">
            <a:avLst/>
          </a:prstGeom>
          <a:noFill/>
          <a:ln>
            <a:noFill/>
          </a:ln>
          <a:effectLst>
            <a:softEdge rad="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Business</a:t>
            </a:r>
            <a:endParaRPr/>
          </a:p>
        </p:txBody>
      </p:sp>
      <p:sp>
        <p:nvSpPr>
          <p:cNvPr id="63" name="Google Shape;63;p14"/>
          <p:cNvSpPr txBox="1">
            <a:spLocks noGrp="1"/>
          </p:cNvSpPr>
          <p:nvPr>
            <p:ph type="body" idx="1"/>
          </p:nvPr>
        </p:nvSpPr>
        <p:spPr>
          <a:xfrm>
            <a:off x="311700" y="1228675"/>
            <a:ext cx="50949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Envy Bubble Tea &amp; Smoothies will be serving the Phoenix area with a variety of delicious that are fresh, all natural, and vegan friendly.</a:t>
            </a:r>
            <a:endParaRPr/>
          </a:p>
          <a:p>
            <a:pPr marL="457200" lvl="0" indent="-342900" algn="l" rtl="0">
              <a:spcBef>
                <a:spcPts val="0"/>
              </a:spcBef>
              <a:spcAft>
                <a:spcPts val="0"/>
              </a:spcAft>
              <a:buSzPts val="1800"/>
              <a:buChar char="-"/>
            </a:pPr>
            <a:r>
              <a:rPr lang="en"/>
              <a:t>The menu will consist of different flavors of bubble teas and smoothies, all made to order and customizable upon request.</a:t>
            </a:r>
            <a:endParaRPr/>
          </a:p>
        </p:txBody>
      </p:sp>
      <p:pic>
        <p:nvPicPr>
          <p:cNvPr id="64" name="Google Shape;64;p14"/>
          <p:cNvPicPr preferRelativeResize="0"/>
          <p:nvPr/>
        </p:nvPicPr>
        <p:blipFill>
          <a:blip r:embed="rId3">
            <a:alphaModFix/>
          </a:blip>
          <a:stretch>
            <a:fillRect/>
          </a:stretch>
        </p:blipFill>
        <p:spPr>
          <a:xfrm>
            <a:off x="5169489" y="215625"/>
            <a:ext cx="3974522"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Location</a:t>
            </a:r>
            <a:endParaRPr/>
          </a:p>
        </p:txBody>
      </p:sp>
      <p:sp>
        <p:nvSpPr>
          <p:cNvPr id="70" name="Google Shape;70;p15"/>
          <p:cNvSpPr txBox="1">
            <a:spLocks noGrp="1"/>
          </p:cNvSpPr>
          <p:nvPr>
            <p:ph type="body" idx="1"/>
          </p:nvPr>
        </p:nvSpPr>
        <p:spPr>
          <a:xfrm>
            <a:off x="311700" y="1228675"/>
            <a:ext cx="31662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We selected Phoenix, Arizona to host our Pop Up in.</a:t>
            </a:r>
            <a:endParaRPr/>
          </a:p>
          <a:p>
            <a:pPr marL="457200" lvl="0" indent="-342900" algn="l" rtl="0">
              <a:spcBef>
                <a:spcPts val="0"/>
              </a:spcBef>
              <a:spcAft>
                <a:spcPts val="0"/>
              </a:spcAft>
              <a:buSzPts val="1800"/>
              <a:buChar char="-"/>
            </a:pPr>
            <a:r>
              <a:rPr lang="en"/>
              <a:t>The city is warm, friendly, and we believe our products fit the culture of the city. </a:t>
            </a:r>
            <a:endParaRPr/>
          </a:p>
        </p:txBody>
      </p:sp>
      <p:pic>
        <p:nvPicPr>
          <p:cNvPr id="71" name="Google Shape;71;p15"/>
          <p:cNvPicPr preferRelativeResize="0"/>
          <p:nvPr/>
        </p:nvPicPr>
        <p:blipFill>
          <a:blip r:embed="rId3">
            <a:alphaModFix amt="91000"/>
          </a:blip>
          <a:stretch>
            <a:fillRect/>
          </a:stretch>
        </p:blipFill>
        <p:spPr>
          <a:xfrm>
            <a:off x="3477876" y="1314300"/>
            <a:ext cx="5425074" cy="3610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Design</a:t>
            </a:r>
            <a:endParaRPr/>
          </a:p>
        </p:txBody>
      </p:sp>
      <p:pic>
        <p:nvPicPr>
          <p:cNvPr id="77" name="Google Shape;77;p16"/>
          <p:cNvPicPr preferRelativeResize="0"/>
          <p:nvPr/>
        </p:nvPicPr>
        <p:blipFill>
          <a:blip r:embed="rId3">
            <a:alphaModFix/>
          </a:blip>
          <a:stretch>
            <a:fillRect/>
          </a:stretch>
        </p:blipFill>
        <p:spPr>
          <a:xfrm>
            <a:off x="1421550" y="470475"/>
            <a:ext cx="7547249" cy="445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WHy a food Truck?</a:t>
            </a:r>
            <a:endParaRPr/>
          </a:p>
        </p:txBody>
      </p:sp>
      <p:sp>
        <p:nvSpPr>
          <p:cNvPr id="83" name="Google Shape;83;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A food truck is easily portable, and can set up shop in any area, but preferably in warmer weather. </a:t>
            </a:r>
            <a:endParaRPr sz="1300"/>
          </a:p>
          <a:p>
            <a:pPr marL="457200" lvl="0" indent="-311150" algn="l" rtl="0">
              <a:spcBef>
                <a:spcPts val="0"/>
              </a:spcBef>
              <a:spcAft>
                <a:spcPts val="0"/>
              </a:spcAft>
              <a:buSzPts val="1300"/>
              <a:buChar char="-"/>
            </a:pPr>
            <a:r>
              <a:rPr lang="en" sz="1300"/>
              <a:t>A food truck is self-contained, so it is more inexpensive to operate. </a:t>
            </a:r>
            <a:endParaRPr sz="1300"/>
          </a:p>
          <a:p>
            <a:pPr marL="457200" lvl="0" indent="-311150" algn="l" rtl="0">
              <a:spcBef>
                <a:spcPts val="0"/>
              </a:spcBef>
              <a:spcAft>
                <a:spcPts val="0"/>
              </a:spcAft>
              <a:buSzPts val="1300"/>
              <a:buChar char="-"/>
            </a:pPr>
            <a:r>
              <a:rPr lang="en" sz="1300"/>
              <a:t>Food trucks carry with them a sense of urgency to indulge, as they could leave the area soon.</a:t>
            </a:r>
            <a:endParaRPr sz="1300"/>
          </a:p>
        </p:txBody>
      </p:sp>
      <p:pic>
        <p:nvPicPr>
          <p:cNvPr id="84" name="Google Shape;84;p17"/>
          <p:cNvPicPr preferRelativeResize="0"/>
          <p:nvPr/>
        </p:nvPicPr>
        <p:blipFill rotWithShape="1">
          <a:blip r:embed="rId3">
            <a:alphaModFix/>
          </a:blip>
          <a:srcRect r="23447"/>
          <a:stretch/>
        </p:blipFill>
        <p:spPr>
          <a:xfrm>
            <a:off x="3211800" y="363450"/>
            <a:ext cx="5732173" cy="4416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5980750" y="6339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Our color palette</a:t>
            </a:r>
            <a:endParaRPr/>
          </a:p>
        </p:txBody>
      </p:sp>
      <p:sp>
        <p:nvSpPr>
          <p:cNvPr id="90" name="Google Shape;90;p18"/>
          <p:cNvSpPr txBox="1">
            <a:spLocks noGrp="1"/>
          </p:cNvSpPr>
          <p:nvPr>
            <p:ph type="body" idx="1"/>
          </p:nvPr>
        </p:nvSpPr>
        <p:spPr>
          <a:xfrm>
            <a:off x="5031500" y="1389600"/>
            <a:ext cx="37572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We decided to do a combination of brighter and warmer colors. These colors typically make you think of warmth, summertime, and are quite refreshing to look at. When we see orange, pink, and yellow specifically, we may think of lounging in the sun with a smoothie, or other refreshing drink, and that is the experience that we wanted to bring to the customers. These colors also appeal to the younger audience we hoped to reach. </a:t>
            </a:r>
            <a:endParaRPr/>
          </a:p>
        </p:txBody>
      </p:sp>
      <p:pic>
        <p:nvPicPr>
          <p:cNvPr id="91" name="Google Shape;91;p18"/>
          <p:cNvPicPr preferRelativeResize="0"/>
          <p:nvPr/>
        </p:nvPicPr>
        <p:blipFill rotWithShape="1">
          <a:blip r:embed="rId3">
            <a:alphaModFix/>
          </a:blip>
          <a:srcRect l="30470" t="23710" r="44189" b="34360"/>
          <a:stretch/>
        </p:blipFill>
        <p:spPr>
          <a:xfrm>
            <a:off x="766750" y="590024"/>
            <a:ext cx="3757199" cy="3667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Accessibility</a:t>
            </a:r>
            <a:endParaRPr/>
          </a:p>
        </p:txBody>
      </p:sp>
      <p:sp>
        <p:nvSpPr>
          <p:cNvPr id="97" name="Google Shape;97;p19"/>
          <p:cNvSpPr txBox="1">
            <a:spLocks noGrp="1"/>
          </p:cNvSpPr>
          <p:nvPr>
            <p:ph type="body" idx="1"/>
          </p:nvPr>
        </p:nvSpPr>
        <p:spPr>
          <a:xfrm>
            <a:off x="311700" y="1389600"/>
            <a:ext cx="40392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Food trucks are a bit more accessible to all people than other types of pop-ups may be. For starters, ours is in a public space, so it is easy to find and get to. We intend to have a lower serving window to help those who are in a wheelchair or are otherwise disabled. Also, the bright color of our truck makes it easy to spot for those who have trouble with their vision. Overall, our truck is widely accessible for all patrons.</a:t>
            </a:r>
            <a:endParaRPr/>
          </a:p>
        </p:txBody>
      </p:sp>
      <p:pic>
        <p:nvPicPr>
          <p:cNvPr id="98" name="Google Shape;98;p19"/>
          <p:cNvPicPr preferRelativeResize="0"/>
          <p:nvPr/>
        </p:nvPicPr>
        <p:blipFill rotWithShape="1">
          <a:blip r:embed="rId3">
            <a:alphaModFix/>
          </a:blip>
          <a:srcRect l="58578" t="16763" b="26678"/>
          <a:stretch/>
        </p:blipFill>
        <p:spPr>
          <a:xfrm>
            <a:off x="4712721" y="919186"/>
            <a:ext cx="4103700" cy="3305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Experience: Attraction</a:t>
            </a:r>
            <a:endParaRPr/>
          </a:p>
        </p:txBody>
      </p:sp>
      <p:sp>
        <p:nvSpPr>
          <p:cNvPr id="104" name="Google Shape;104;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customers will be attracted by the promotional tools that will be discussed later.</a:t>
            </a:r>
            <a:endParaRPr/>
          </a:p>
          <a:p>
            <a:pPr marL="457200" lvl="0" indent="-342900" algn="l" rtl="0">
              <a:spcBef>
                <a:spcPts val="0"/>
              </a:spcBef>
              <a:spcAft>
                <a:spcPts val="0"/>
              </a:spcAft>
              <a:buSzPts val="1800"/>
              <a:buChar char="-"/>
            </a:pPr>
            <a:r>
              <a:rPr lang="en"/>
              <a:t>The color of our truck itself will be attractive to customers, as the colors and the design itself are appealing.</a:t>
            </a:r>
            <a:endParaRPr/>
          </a:p>
          <a:p>
            <a:pPr marL="457200" lvl="0" indent="-342900" algn="l" rtl="0">
              <a:spcBef>
                <a:spcPts val="0"/>
              </a:spcBef>
              <a:spcAft>
                <a:spcPts val="0"/>
              </a:spcAft>
              <a:buSzPts val="1800"/>
              <a:buChar char="-"/>
            </a:pPr>
            <a:r>
              <a:rPr lang="en"/>
              <a:t>We hope that the area where we park the truck will already have heavy foot traffic, leading more people to our business.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Experience: Purchase</a:t>
            </a:r>
            <a:endParaRPr/>
          </a:p>
        </p:txBody>
      </p:sp>
      <p:sp>
        <p:nvSpPr>
          <p:cNvPr id="110" name="Google Shape;110;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Our food truck will operate as most food trucks do: you order at the bar and give your name, then wait for your name to be called at the pick-up counter.</a:t>
            </a:r>
            <a:endParaRPr/>
          </a:p>
          <a:p>
            <a:pPr marL="457200" lvl="0" indent="-342900" algn="l" rtl="0">
              <a:spcBef>
                <a:spcPts val="0"/>
              </a:spcBef>
              <a:spcAft>
                <a:spcPts val="0"/>
              </a:spcAft>
              <a:buSzPts val="1800"/>
              <a:buChar char="-"/>
            </a:pPr>
            <a:r>
              <a:rPr lang="en"/>
              <a:t>We plan to partner with Square or some other similar business so that we will be able to accept cash or card. We can also take paypal or venmo.</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755</Words>
  <Application>Microsoft Macintosh PowerPoint</Application>
  <PresentationFormat>On-screen Show (16:9)</PresentationFormat>
  <Paragraphs>44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Source Code Pro</vt:lpstr>
      <vt:lpstr>Amatic SC</vt:lpstr>
      <vt:lpstr>Arial</vt:lpstr>
      <vt:lpstr>Beach Day</vt:lpstr>
      <vt:lpstr>Envy Bubble Tea &amp; Smoothies</vt:lpstr>
      <vt:lpstr>Our Business</vt:lpstr>
      <vt:lpstr>Location</vt:lpstr>
      <vt:lpstr>Design</vt:lpstr>
      <vt:lpstr>WHy a food Truck?</vt:lpstr>
      <vt:lpstr>Our color palette</vt:lpstr>
      <vt:lpstr>Accessibility</vt:lpstr>
      <vt:lpstr>Experience: Attraction</vt:lpstr>
      <vt:lpstr>Experience: Purchase</vt:lpstr>
      <vt:lpstr>Experience: Enjoyment</vt:lpstr>
      <vt:lpstr>Flyers</vt:lpstr>
      <vt:lpstr>Flyers</vt:lpstr>
      <vt:lpstr>Budget</vt:lpstr>
      <vt:lpstr>Marketing Campaign </vt:lpstr>
      <vt:lpstr>Marketing 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Envy Bubble Tea &amp; Smoothies</dc:title>
  <cp:lastModifiedBy>Sean Snider</cp:lastModifiedBy>
  <cp:revision>6</cp:revision>
  <dcterms:modified xsi:type="dcterms:W3CDTF">2021-05-26T01:53:57Z</dcterms:modified>
</cp:coreProperties>
</file>